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68" r:id="rId2"/>
    <p:sldId id="263" r:id="rId3"/>
    <p:sldId id="259" r:id="rId4"/>
    <p:sldId id="270" r:id="rId5"/>
    <p:sldId id="262" r:id="rId6"/>
    <p:sldId id="269" r:id="rId7"/>
    <p:sldId id="271" r:id="rId8"/>
    <p:sldId id="272" r:id="rId9"/>
    <p:sldId id="294" r:id="rId10"/>
    <p:sldId id="300" r:id="rId11"/>
    <p:sldId id="298" r:id="rId12"/>
    <p:sldId id="265" r:id="rId13"/>
    <p:sldId id="258" r:id="rId14"/>
    <p:sldId id="267" r:id="rId15"/>
    <p:sldId id="266" r:id="rId16"/>
    <p:sldId id="261" r:id="rId17"/>
    <p:sldId id="264" r:id="rId18"/>
    <p:sldId id="260" r:id="rId19"/>
    <p:sldId id="25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15BDAC1-F6E1-7A47-8DA0-AF2D3C0F478A}" v="1" dt="2023-10-10T19:27:09.81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23"/>
    <p:restoredTop sz="96100"/>
  </p:normalViewPr>
  <p:slideViewPr>
    <p:cSldViewPr snapToGrid="0" snapToObjects="1">
      <p:cViewPr varScale="1">
        <p:scale>
          <a:sx n="120" d="100"/>
          <a:sy n="120" d="100"/>
        </p:scale>
        <p:origin x="448"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A6D4C5-3739-DD4D-B6BB-8325E705B0A2}" type="datetimeFigureOut">
              <a:rPr lang="en-US" smtClean="0"/>
              <a:t>10/9/23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695DF2-1A7C-1E49-B105-DF26A9B4F572}" type="slidenum">
              <a:rPr lang="en-US" smtClean="0"/>
              <a:t>‹#›</a:t>
            </a:fld>
            <a:endParaRPr lang="en-US"/>
          </a:p>
        </p:txBody>
      </p:sp>
    </p:spTree>
    <p:extLst>
      <p:ext uri="{BB962C8B-B14F-4D97-AF65-F5344CB8AC3E}">
        <p14:creationId xmlns:p14="http://schemas.microsoft.com/office/powerpoint/2010/main" val="7330489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Analysi</a:t>
            </a:r>
            <a:r>
              <a:rPr lang="en-US" baseline="0" dirty="0"/>
              <a:t>s and skills labs given here – not approaches. Note approaches labs are the ones they have 4-6pm. </a:t>
            </a:r>
          </a:p>
          <a:p>
            <a:r>
              <a:rPr lang="en-US" baseline="0" dirty="0"/>
              <a:t>‘</a:t>
            </a:r>
            <a:r>
              <a:rPr lang="en-US" baseline="0" dirty="0" err="1"/>
              <a:t>Ateam</a:t>
            </a:r>
            <a:r>
              <a:rPr lang="en-US" baseline="0" dirty="0"/>
              <a:t>’ refers to the analysis team – i.e., you. Feel free to change this to your actual name if you prefer</a:t>
            </a:r>
            <a:endParaRPr lang="en-US" dirty="0"/>
          </a:p>
        </p:txBody>
      </p:sp>
      <p:sp>
        <p:nvSpPr>
          <p:cNvPr id="4" name="Slide Number Placeholder 3"/>
          <p:cNvSpPr>
            <a:spLocks noGrp="1"/>
          </p:cNvSpPr>
          <p:nvPr>
            <p:ph type="sldNum" sz="quarter" idx="10"/>
          </p:nvPr>
        </p:nvSpPr>
        <p:spPr/>
        <p:txBody>
          <a:bodyPr/>
          <a:lstStyle/>
          <a:p>
            <a:fld id="{876F91CC-BD78-3B4B-8F42-16878687AEB9}" type="slidenum">
              <a:rPr lang="en-US" smtClean="0"/>
              <a:t>16</a:t>
            </a:fld>
            <a:endParaRPr lang="en-US"/>
          </a:p>
        </p:txBody>
      </p:sp>
    </p:spTree>
    <p:extLst>
      <p:ext uri="{BB962C8B-B14F-4D97-AF65-F5344CB8AC3E}">
        <p14:creationId xmlns:p14="http://schemas.microsoft.com/office/powerpoint/2010/main" val="240288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51D2E39C-173C-7848-AD61-99050787D1A5}" type="datetimeFigureOut">
              <a:rPr lang="en-US" smtClean="0"/>
              <a:t>10/9/23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2129676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D2E39C-173C-7848-AD61-99050787D1A5}" type="datetimeFigureOut">
              <a:rPr lang="en-US" smtClean="0"/>
              <a:t>10/9/23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19732310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D2E39C-173C-7848-AD61-99050787D1A5}" type="datetimeFigureOut">
              <a:rPr lang="en-US" smtClean="0"/>
              <a:t>10/9/23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503926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1D2E39C-173C-7848-AD61-99050787D1A5}" type="datetimeFigureOut">
              <a:rPr lang="en-US" smtClean="0"/>
              <a:t>10/9/23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1365041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D2E39C-173C-7848-AD61-99050787D1A5}" type="datetimeFigureOut">
              <a:rPr lang="en-US" smtClean="0"/>
              <a:t>10/9/23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683092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1D2E39C-173C-7848-AD61-99050787D1A5}" type="datetimeFigureOut">
              <a:rPr lang="en-US" smtClean="0"/>
              <a:t>10/9/23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2953648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1D2E39C-173C-7848-AD61-99050787D1A5}" type="datetimeFigureOut">
              <a:rPr lang="en-US" smtClean="0"/>
              <a:t>10/9/23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1362762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1D2E39C-173C-7848-AD61-99050787D1A5}" type="datetimeFigureOut">
              <a:rPr lang="en-US" smtClean="0"/>
              <a:t>10/9/23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10398557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D2E39C-173C-7848-AD61-99050787D1A5}" type="datetimeFigureOut">
              <a:rPr lang="en-US" smtClean="0"/>
              <a:t>10/9/23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633670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D2E39C-173C-7848-AD61-99050787D1A5}" type="datetimeFigureOut">
              <a:rPr lang="en-US" smtClean="0"/>
              <a:t>10/9/23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736486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1D2E39C-173C-7848-AD61-99050787D1A5}" type="datetimeFigureOut">
              <a:rPr lang="en-US" smtClean="0"/>
              <a:t>10/9/23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6CFBCF-223D-1947-971C-0EE4BD081A00}" type="slidenum">
              <a:rPr lang="en-US" smtClean="0"/>
              <a:t>‹#›</a:t>
            </a:fld>
            <a:endParaRPr lang="en-US"/>
          </a:p>
        </p:txBody>
      </p:sp>
    </p:spTree>
    <p:extLst>
      <p:ext uri="{BB962C8B-B14F-4D97-AF65-F5344CB8AC3E}">
        <p14:creationId xmlns:p14="http://schemas.microsoft.com/office/powerpoint/2010/main" val="324440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D2E39C-173C-7848-AD61-99050787D1A5}" type="datetimeFigureOut">
              <a:rPr lang="en-US" smtClean="0"/>
              <a:t>10/9/23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6CFBCF-223D-1947-971C-0EE4BD081A00}" type="slidenum">
              <a:rPr lang="en-US" smtClean="0"/>
              <a:t>‹#›</a:t>
            </a:fld>
            <a:endParaRPr lang="en-US"/>
          </a:p>
        </p:txBody>
      </p:sp>
    </p:spTree>
    <p:extLst>
      <p:ext uri="{BB962C8B-B14F-4D97-AF65-F5344CB8AC3E}">
        <p14:creationId xmlns:p14="http://schemas.microsoft.com/office/powerpoint/2010/main" val="19933881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lu-psy-r.github.io/statistics_for_psychologist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100BB-978F-FF77-132B-1EBEAE02C870}"/>
              </a:ext>
            </a:extLst>
          </p:cNvPr>
          <p:cNvSpPr>
            <a:spLocks noGrp="1"/>
          </p:cNvSpPr>
          <p:nvPr>
            <p:ph type="title"/>
          </p:nvPr>
        </p:nvSpPr>
        <p:spPr/>
        <p:txBody>
          <a:bodyPr/>
          <a:lstStyle/>
          <a:p>
            <a:pPr algn="ctr"/>
            <a:r>
              <a:rPr lang="en-GB" dirty="0"/>
              <a:t>Welcome!</a:t>
            </a:r>
          </a:p>
        </p:txBody>
      </p:sp>
      <p:sp>
        <p:nvSpPr>
          <p:cNvPr id="3" name="Content Placeholder 2">
            <a:extLst>
              <a:ext uri="{FF2B5EF4-FFF2-40B4-BE49-F238E27FC236}">
                <a16:creationId xmlns:a16="http://schemas.microsoft.com/office/drawing/2014/main" id="{33D8F387-7D83-249C-9E6C-E9F90CAEFD07}"/>
              </a:ext>
            </a:extLst>
          </p:cNvPr>
          <p:cNvSpPr>
            <a:spLocks noGrp="1"/>
          </p:cNvSpPr>
          <p:nvPr>
            <p:ph idx="1"/>
          </p:nvPr>
        </p:nvSpPr>
        <p:spPr/>
        <p:txBody>
          <a:bodyPr vert="horz" lIns="91440" tIns="45720" rIns="91440" bIns="45720" rtlCol="0" anchor="t">
            <a:normAutofit/>
          </a:bodyPr>
          <a:lstStyle/>
          <a:p>
            <a:pPr marL="0" indent="0" algn="ctr">
              <a:buNone/>
            </a:pPr>
            <a:endParaRPr lang="en-GB" dirty="0"/>
          </a:p>
          <a:p>
            <a:pPr marL="0" indent="0" algn="ctr">
              <a:buNone/>
            </a:pPr>
            <a:r>
              <a:rPr lang="en-GB" dirty="0"/>
              <a:t>PSYC121: Statistics for Psychologists 1</a:t>
            </a:r>
          </a:p>
          <a:p>
            <a:pPr marL="0" indent="0" algn="ctr">
              <a:buNone/>
            </a:pPr>
            <a:endParaRPr lang="en-GB" dirty="0"/>
          </a:p>
          <a:p>
            <a:pPr marL="0" indent="0" algn="ctr">
              <a:buNone/>
            </a:pPr>
            <a:r>
              <a:rPr lang="en-GB" dirty="0"/>
              <a:t>Week 1: Say “hello” to the Levy Lab</a:t>
            </a:r>
            <a:endParaRPr lang="en-GB" dirty="0">
              <a:ea typeface="Calibri" panose="020F0502020204030204"/>
              <a:cs typeface="Calibri" panose="020F0502020204030204"/>
            </a:endParaRPr>
          </a:p>
        </p:txBody>
      </p:sp>
    </p:spTree>
    <p:extLst>
      <p:ext uri="{BB962C8B-B14F-4D97-AF65-F5344CB8AC3E}">
        <p14:creationId xmlns:p14="http://schemas.microsoft.com/office/powerpoint/2010/main" val="35604466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E7CCA1-0572-4928-86F2-68C52BDFC420}"/>
              </a:ext>
            </a:extLst>
          </p:cNvPr>
          <p:cNvSpPr>
            <a:spLocks noGrp="1"/>
          </p:cNvSpPr>
          <p:nvPr>
            <p:ph type="title"/>
          </p:nvPr>
        </p:nvSpPr>
        <p:spPr>
          <a:xfrm>
            <a:off x="595103" y="353178"/>
            <a:ext cx="4893297" cy="1147443"/>
          </a:xfrm>
        </p:spPr>
        <p:txBody>
          <a:bodyPr>
            <a:normAutofit fontScale="90000"/>
          </a:bodyPr>
          <a:lstStyle/>
          <a:p>
            <a:r>
              <a:rPr lang="en-GB" sz="4000" b="1" dirty="0"/>
              <a:t>Example work in PSYC121</a:t>
            </a:r>
          </a:p>
        </p:txBody>
      </p:sp>
      <p:sp>
        <p:nvSpPr>
          <p:cNvPr id="4" name="AutoShape 2">
            <a:extLst>
              <a:ext uri="{FF2B5EF4-FFF2-40B4-BE49-F238E27FC236}">
                <a16:creationId xmlns:a16="http://schemas.microsoft.com/office/drawing/2014/main" id="{5F5528C0-FF11-7F0B-39B4-5D599E5701D3}"/>
              </a:ext>
            </a:extLst>
          </p:cNvPr>
          <p:cNvSpPr>
            <a:spLocks noChangeAspect="1" noChangeArrowheads="1"/>
          </p:cNvSpPr>
          <p:nvPr/>
        </p:nvSpPr>
        <p:spPr bwMode="auto">
          <a:xfrm>
            <a:off x="5943600" y="3276600"/>
            <a:ext cx="3740150" cy="374015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6" name="Picture 5" descr="Chart&#10;&#10;Description automatically generated">
            <a:extLst>
              <a:ext uri="{FF2B5EF4-FFF2-40B4-BE49-F238E27FC236}">
                <a16:creationId xmlns:a16="http://schemas.microsoft.com/office/drawing/2014/main" id="{E0198C30-EECB-E764-5037-093BB8FA4D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43600" y="262910"/>
            <a:ext cx="4119912" cy="3166090"/>
          </a:xfrm>
          <a:prstGeom prst="rect">
            <a:avLst/>
          </a:prstGeom>
          <a:ln>
            <a:noFill/>
          </a:ln>
          <a:effectLst>
            <a:outerShdw blurRad="292100" dist="139700" dir="2700000" algn="tl" rotWithShape="0">
              <a:srgbClr val="333333">
                <a:alpha val="65000"/>
              </a:srgbClr>
            </a:outerShdw>
          </a:effectLst>
        </p:spPr>
      </p:pic>
      <p:pic>
        <p:nvPicPr>
          <p:cNvPr id="8" name="Picture 7" descr="Chart&#10;&#10;Description automatically generated">
            <a:extLst>
              <a:ext uri="{FF2B5EF4-FFF2-40B4-BE49-F238E27FC236}">
                <a16:creationId xmlns:a16="http://schemas.microsoft.com/office/drawing/2014/main" id="{387A1D92-4EA4-C78C-D79D-BB1282748A9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5103" y="1618494"/>
            <a:ext cx="4152469" cy="2936634"/>
          </a:xfrm>
          <a:prstGeom prst="rect">
            <a:avLst/>
          </a:prstGeom>
          <a:ln>
            <a:noFill/>
          </a:ln>
          <a:effectLst>
            <a:outerShdw blurRad="292100" dist="139700" dir="2700000" algn="tl" rotWithShape="0">
              <a:srgbClr val="333333">
                <a:alpha val="65000"/>
              </a:srgbClr>
            </a:outerShdw>
          </a:effectLst>
        </p:spPr>
      </p:pic>
      <p:pic>
        <p:nvPicPr>
          <p:cNvPr id="10" name="Picture 9" descr="Chart, bar chart&#10;&#10;Description automatically generated">
            <a:extLst>
              <a:ext uri="{FF2B5EF4-FFF2-40B4-BE49-F238E27FC236}">
                <a16:creationId xmlns:a16="http://schemas.microsoft.com/office/drawing/2014/main" id="{F9DA97B5-0AED-6A60-A252-0AF679BEA24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39128" y="3788090"/>
            <a:ext cx="4314356" cy="2902831"/>
          </a:xfrm>
          <a:prstGeom prst="rect">
            <a:avLst/>
          </a:prstGeom>
          <a:ln>
            <a:noFill/>
          </a:ln>
          <a:effectLst>
            <a:outerShdw blurRad="292100" dist="139700" dir="2700000" algn="tl" rotWithShape="0">
              <a:srgbClr val="333333">
                <a:alpha val="65000"/>
              </a:srgbClr>
            </a:outerShdw>
          </a:effectLst>
        </p:spPr>
      </p:pic>
      <p:pic>
        <p:nvPicPr>
          <p:cNvPr id="12" name="Picture 11" descr="Chart&#10;&#10;Description automatically generated with medium confidence">
            <a:extLst>
              <a:ext uri="{FF2B5EF4-FFF2-40B4-BE49-F238E27FC236}">
                <a16:creationId xmlns:a16="http://schemas.microsoft.com/office/drawing/2014/main" id="{F4768DBE-702C-D73C-7640-021F5B3126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090501" y="3788090"/>
            <a:ext cx="3632513" cy="25925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343039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85587-9058-407A-AE9F-F98E98B9A5D7}"/>
              </a:ext>
            </a:extLst>
          </p:cNvPr>
          <p:cNvSpPr>
            <a:spLocks noGrp="1"/>
          </p:cNvSpPr>
          <p:nvPr>
            <p:ph type="title"/>
          </p:nvPr>
        </p:nvSpPr>
        <p:spPr>
          <a:xfrm>
            <a:off x="838200" y="365125"/>
            <a:ext cx="10515600" cy="742315"/>
          </a:xfrm>
        </p:spPr>
        <p:txBody>
          <a:bodyPr/>
          <a:lstStyle/>
          <a:p>
            <a:r>
              <a:rPr lang="en-GB" b="1" dirty="0"/>
              <a:t>Y3 Dissertation students</a:t>
            </a:r>
          </a:p>
        </p:txBody>
      </p:sp>
      <p:pic>
        <p:nvPicPr>
          <p:cNvPr id="1026" name="Picture 2">
            <a:extLst>
              <a:ext uri="{FF2B5EF4-FFF2-40B4-BE49-F238E27FC236}">
                <a16:creationId xmlns:a16="http://schemas.microsoft.com/office/drawing/2014/main" id="{0E42AFA1-FA31-4810-9040-5902949FAC6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04520" y="1217368"/>
            <a:ext cx="9358751" cy="353934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Graphical user interface, text, application&#10;&#10;Description automatically generated">
            <a:extLst>
              <a:ext uri="{FF2B5EF4-FFF2-40B4-BE49-F238E27FC236}">
                <a16:creationId xmlns:a16="http://schemas.microsoft.com/office/drawing/2014/main" id="{CF6A0156-41CB-427F-91CD-0ECF1F83647F}"/>
              </a:ext>
            </a:extLst>
          </p:cNvPr>
          <p:cNvPicPr>
            <a:picLocks noChangeAspect="1"/>
          </p:cNvPicPr>
          <p:nvPr/>
        </p:nvPicPr>
        <p:blipFill rotWithShape="1">
          <a:blip r:embed="rId3">
            <a:extLst>
              <a:ext uri="{28A0092B-C50C-407E-A947-70E740481C1C}">
                <a14:useLocalDpi xmlns:a14="http://schemas.microsoft.com/office/drawing/2010/main" val="0"/>
              </a:ext>
            </a:extLst>
          </a:blip>
          <a:srcRect t="48391" r="62666" b="36000"/>
          <a:stretch/>
        </p:blipFill>
        <p:spPr>
          <a:xfrm>
            <a:off x="604520" y="4866640"/>
            <a:ext cx="7548126" cy="1775168"/>
          </a:xfrm>
          <a:prstGeom prst="rect">
            <a:avLst/>
          </a:prstGeom>
        </p:spPr>
      </p:pic>
    </p:spTree>
    <p:extLst>
      <p:ext uri="{BB962C8B-B14F-4D97-AF65-F5344CB8AC3E}">
        <p14:creationId xmlns:p14="http://schemas.microsoft.com/office/powerpoint/2010/main" val="35817381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Diagram&#10;&#10;Description automatically generated with low confidence">
            <a:extLst>
              <a:ext uri="{FF2B5EF4-FFF2-40B4-BE49-F238E27FC236}">
                <a16:creationId xmlns:a16="http://schemas.microsoft.com/office/drawing/2014/main" id="{85D61E99-0D19-CD7A-6F0E-BB2FF38E3274}"/>
              </a:ext>
            </a:extLst>
          </p:cNvPr>
          <p:cNvPicPr>
            <a:picLocks noChangeAspect="1"/>
          </p:cNvPicPr>
          <p:nvPr/>
        </p:nvPicPr>
        <p:blipFill>
          <a:blip r:embed="rId2"/>
          <a:stretch>
            <a:fillRect/>
          </a:stretch>
        </p:blipFill>
        <p:spPr>
          <a:xfrm>
            <a:off x="1164045" y="1480914"/>
            <a:ext cx="9521372" cy="4932948"/>
          </a:xfrm>
          <a:prstGeom prst="rect">
            <a:avLst/>
          </a:prstGeom>
        </p:spPr>
      </p:pic>
      <p:sp>
        <p:nvSpPr>
          <p:cNvPr id="2" name="TextBox 1">
            <a:extLst>
              <a:ext uri="{FF2B5EF4-FFF2-40B4-BE49-F238E27FC236}">
                <a16:creationId xmlns:a16="http://schemas.microsoft.com/office/drawing/2014/main" id="{807B5A8A-BA3F-91AB-4CBD-41630298B71A}"/>
              </a:ext>
            </a:extLst>
          </p:cNvPr>
          <p:cNvSpPr txBox="1"/>
          <p:nvPr/>
        </p:nvSpPr>
        <p:spPr>
          <a:xfrm>
            <a:off x="731520" y="444138"/>
            <a:ext cx="5053115" cy="830997"/>
          </a:xfrm>
          <a:prstGeom prst="rect">
            <a:avLst/>
          </a:prstGeom>
          <a:noFill/>
        </p:spPr>
        <p:txBody>
          <a:bodyPr wrap="none" rtlCol="0">
            <a:spAutoFit/>
          </a:bodyPr>
          <a:lstStyle/>
          <a:p>
            <a:r>
              <a:rPr lang="en-GB" sz="4800" b="1" dirty="0"/>
              <a:t>Beyond university?</a:t>
            </a:r>
          </a:p>
        </p:txBody>
      </p:sp>
    </p:spTree>
    <p:extLst>
      <p:ext uri="{BB962C8B-B14F-4D97-AF65-F5344CB8AC3E}">
        <p14:creationId xmlns:p14="http://schemas.microsoft.com/office/powerpoint/2010/main" val="3815116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1113" y="1337945"/>
            <a:ext cx="5545991" cy="4351338"/>
          </a:xfrm>
        </p:spPr>
        <p:txBody>
          <a:bodyPr>
            <a:normAutofit lnSpcReduction="10000"/>
          </a:bodyPr>
          <a:lstStyle/>
          <a:p>
            <a:pPr marL="0" indent="0">
              <a:buNone/>
            </a:pPr>
            <a:endParaRPr lang="en-US" sz="3600" b="1" dirty="0"/>
          </a:p>
          <a:p>
            <a:r>
              <a:rPr lang="en-US" sz="3600" b="1" dirty="0"/>
              <a:t>Is </a:t>
            </a:r>
            <a:r>
              <a:rPr lang="en-US" sz="3600" b="1" dirty="0">
                <a:solidFill>
                  <a:schemeClr val="accent1"/>
                </a:solidFill>
              </a:rPr>
              <a:t>R</a:t>
            </a:r>
            <a:r>
              <a:rPr lang="en-US" sz="3600" b="1" dirty="0"/>
              <a:t> the future? </a:t>
            </a:r>
          </a:p>
          <a:p>
            <a:endParaRPr lang="en-US" sz="3600" b="1" dirty="0"/>
          </a:p>
          <a:p>
            <a:r>
              <a:rPr lang="en-US" sz="3600" b="1" dirty="0"/>
              <a:t>Will </a:t>
            </a:r>
            <a:r>
              <a:rPr lang="en-US" sz="3600" b="1" dirty="0">
                <a:solidFill>
                  <a:schemeClr val="accent1"/>
                </a:solidFill>
              </a:rPr>
              <a:t>R</a:t>
            </a:r>
            <a:r>
              <a:rPr lang="en-US" sz="3600" b="1" dirty="0"/>
              <a:t> outlast your University experience?</a:t>
            </a:r>
          </a:p>
          <a:p>
            <a:endParaRPr lang="en-US" sz="3600" b="1" dirty="0"/>
          </a:p>
          <a:p>
            <a:r>
              <a:rPr lang="en-US" sz="3600" b="1" dirty="0">
                <a:solidFill>
                  <a:schemeClr val="accent1"/>
                </a:solidFill>
              </a:rPr>
              <a:t>R</a:t>
            </a:r>
            <a:r>
              <a:rPr lang="en-US" sz="3600" b="1" dirty="0"/>
              <a:t> has a vast online support community</a:t>
            </a:r>
          </a:p>
          <a:p>
            <a:pPr lvl="2"/>
            <a:endParaRPr lang="en-US" sz="2800" b="1" dirty="0"/>
          </a:p>
          <a:p>
            <a:endParaRPr lang="en-US" sz="3600" b="1" dirty="0"/>
          </a:p>
        </p:txBody>
      </p:sp>
      <p:pic>
        <p:nvPicPr>
          <p:cNvPr id="7" name="Picture 6">
            <a:extLst>
              <a:ext uri="{FF2B5EF4-FFF2-40B4-BE49-F238E27FC236}">
                <a16:creationId xmlns:a16="http://schemas.microsoft.com/office/drawing/2014/main" id="{92B5020E-749C-EB4F-B382-7FFCE4E8D4B2}"/>
              </a:ext>
            </a:extLst>
          </p:cNvPr>
          <p:cNvPicPr>
            <a:picLocks noChangeAspect="1"/>
          </p:cNvPicPr>
          <p:nvPr/>
        </p:nvPicPr>
        <p:blipFill rotWithShape="1">
          <a:blip r:embed="rId2"/>
          <a:srcRect t="1363" r="2663" b="7133"/>
          <a:stretch/>
        </p:blipFill>
        <p:spPr>
          <a:xfrm>
            <a:off x="6834256" y="565739"/>
            <a:ext cx="5094513" cy="57265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12894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xit" presetSubtype="0" fill="hold" nodeType="clickEffect">
                                  <p:stCondLst>
                                    <p:cond delay="0"/>
                                  </p:stCondLst>
                                  <p:childTnLst>
                                    <p:set>
                                      <p:cBhvr>
                                        <p:cTn id="11"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ogo, company name&#10;&#10;Description automatically generated">
            <a:extLst>
              <a:ext uri="{FF2B5EF4-FFF2-40B4-BE49-F238E27FC236}">
                <a16:creationId xmlns:a16="http://schemas.microsoft.com/office/drawing/2014/main" id="{CDFA1A3F-63BE-C09D-FF49-BFAAF19C8D2C}"/>
              </a:ext>
            </a:extLst>
          </p:cNvPr>
          <p:cNvPicPr>
            <a:picLocks noChangeAspect="1"/>
          </p:cNvPicPr>
          <p:nvPr/>
        </p:nvPicPr>
        <p:blipFill>
          <a:blip r:embed="rId2"/>
          <a:stretch>
            <a:fillRect/>
          </a:stretch>
        </p:blipFill>
        <p:spPr>
          <a:xfrm>
            <a:off x="691969" y="754925"/>
            <a:ext cx="10228580" cy="5633352"/>
          </a:xfrm>
          <a:prstGeom prst="rect">
            <a:avLst/>
          </a:prstGeom>
        </p:spPr>
      </p:pic>
    </p:spTree>
    <p:extLst>
      <p:ext uri="{BB962C8B-B14F-4D97-AF65-F5344CB8AC3E}">
        <p14:creationId xmlns:p14="http://schemas.microsoft.com/office/powerpoint/2010/main" val="7980318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bar chart&#10;&#10;Description automatically generated">
            <a:extLst>
              <a:ext uri="{FF2B5EF4-FFF2-40B4-BE49-F238E27FC236}">
                <a16:creationId xmlns:a16="http://schemas.microsoft.com/office/drawing/2014/main" id="{91075FF4-44E0-8AF8-84CE-E380041C8DA9}"/>
              </a:ext>
            </a:extLst>
          </p:cNvPr>
          <p:cNvPicPr>
            <a:picLocks noGrp="1" noChangeAspect="1"/>
          </p:cNvPicPr>
          <p:nvPr>
            <p:ph idx="1"/>
          </p:nvPr>
        </p:nvPicPr>
        <p:blipFill>
          <a:blip r:embed="rId2"/>
          <a:stretch>
            <a:fillRect/>
          </a:stretch>
        </p:blipFill>
        <p:spPr>
          <a:xfrm>
            <a:off x="2810435" y="-47618"/>
            <a:ext cx="6817660" cy="6942947"/>
          </a:xfrm>
        </p:spPr>
      </p:pic>
    </p:spTree>
    <p:extLst>
      <p:ext uri="{BB962C8B-B14F-4D97-AF65-F5344CB8AC3E}">
        <p14:creationId xmlns:p14="http://schemas.microsoft.com/office/powerpoint/2010/main" val="7555143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984704"/>
          </a:xfrm>
        </p:spPr>
        <p:txBody>
          <a:bodyPr/>
          <a:lstStyle/>
          <a:p>
            <a:pPr algn="ctr"/>
            <a:r>
              <a:rPr lang="en-US" b="1" dirty="0"/>
              <a:t>Analysis in term 1</a:t>
            </a:r>
            <a:endParaRPr lang="en-US" b="1" dirty="0">
              <a:solidFill>
                <a:schemeClr val="tx2"/>
              </a:solidFill>
            </a:endParaRPr>
          </a:p>
        </p:txBody>
      </p:sp>
      <p:sp>
        <p:nvSpPr>
          <p:cNvPr id="3" name="Content Placeholder 2"/>
          <p:cNvSpPr>
            <a:spLocks noGrp="1"/>
          </p:cNvSpPr>
          <p:nvPr>
            <p:ph idx="1"/>
          </p:nvPr>
        </p:nvSpPr>
        <p:spPr>
          <a:xfrm>
            <a:off x="2629988" y="1456948"/>
            <a:ext cx="7053943" cy="4717429"/>
          </a:xfrm>
          <a:ln>
            <a:solidFill>
              <a:schemeClr val="tx1"/>
            </a:solidFill>
          </a:ln>
        </p:spPr>
        <p:txBody>
          <a:bodyPr>
            <a:normAutofit fontScale="92500" lnSpcReduction="20000"/>
          </a:bodyPr>
          <a:lstStyle/>
          <a:p>
            <a:pPr marL="0" indent="0">
              <a:spcAft>
                <a:spcPts val="200"/>
              </a:spcAft>
              <a:buNone/>
            </a:pPr>
            <a:r>
              <a:rPr lang="en-US" sz="2400" b="1" dirty="0"/>
              <a:t>Week 		Topic					</a:t>
            </a:r>
          </a:p>
          <a:p>
            <a:pPr marL="0" indent="0">
              <a:spcAft>
                <a:spcPts val="200"/>
              </a:spcAft>
              <a:buNone/>
            </a:pPr>
            <a:r>
              <a:rPr lang="en-US" sz="2400" b="1" dirty="0"/>
              <a:t>	</a:t>
            </a:r>
          </a:p>
          <a:p>
            <a:pPr marL="457200" indent="-457200">
              <a:spcAft>
                <a:spcPts val="200"/>
              </a:spcAft>
              <a:buAutoNum type="arabicPlain"/>
            </a:pPr>
            <a:r>
              <a:rPr lang="en-US" sz="2400" dirty="0"/>
              <a:t>Intro and orientation				</a:t>
            </a:r>
          </a:p>
          <a:p>
            <a:pPr marL="457200" indent="-457200">
              <a:spcAft>
                <a:spcPts val="200"/>
              </a:spcAft>
              <a:buAutoNum type="arabicPlain"/>
            </a:pPr>
            <a:r>
              <a:rPr lang="en-US" sz="2400" dirty="0"/>
              <a:t>Central tendency and variability</a:t>
            </a:r>
          </a:p>
          <a:p>
            <a:pPr marL="457200" indent="-457200">
              <a:spcAft>
                <a:spcPts val="200"/>
              </a:spcAft>
              <a:buAutoNum type="arabicPlain"/>
            </a:pPr>
            <a:r>
              <a:rPr lang="en-US" sz="2400" dirty="0"/>
              <a:t>Variability and </a:t>
            </a:r>
            <a:r>
              <a:rPr lang="en-US" sz="2000" dirty="0"/>
              <a:t>z-scores</a:t>
            </a:r>
          </a:p>
          <a:p>
            <a:pPr marL="457200" indent="-457200">
              <a:spcAft>
                <a:spcPts val="200"/>
              </a:spcAft>
              <a:buAutoNum type="arabicPlain"/>
            </a:pPr>
            <a:r>
              <a:rPr lang="en-US" sz="2400" dirty="0"/>
              <a:t>Z-scores, sampling and principles of hypothesis testing </a:t>
            </a:r>
          </a:p>
          <a:p>
            <a:pPr marL="457200" indent="-457200">
              <a:spcAft>
                <a:spcPts val="200"/>
              </a:spcAft>
              <a:buAutoNum type="arabicPlain"/>
            </a:pPr>
            <a:r>
              <a:rPr lang="en-US" sz="2400" dirty="0">
                <a:solidFill>
                  <a:srgbClr val="FF0000"/>
                </a:solidFill>
              </a:rPr>
              <a:t>Class test</a:t>
            </a:r>
          </a:p>
          <a:p>
            <a:pPr marL="457200" indent="-457200">
              <a:spcAft>
                <a:spcPts val="200"/>
              </a:spcAft>
              <a:buAutoNum type="arabicPlain"/>
            </a:pPr>
            <a:r>
              <a:rPr lang="en-US" sz="2400" i="1" dirty="0"/>
              <a:t>The sampling process and probability </a:t>
            </a:r>
          </a:p>
          <a:p>
            <a:pPr marL="457200" indent="-457200">
              <a:spcAft>
                <a:spcPts val="200"/>
              </a:spcAft>
              <a:buAutoNum type="arabicPlain"/>
            </a:pPr>
            <a:r>
              <a:rPr lang="en-US" sz="2400" i="1" dirty="0"/>
              <a:t>Binomial distributions and the sign-test </a:t>
            </a:r>
          </a:p>
          <a:p>
            <a:pPr marL="457200" indent="-457200">
              <a:spcAft>
                <a:spcPts val="200"/>
              </a:spcAft>
              <a:buAutoNum type="arabicPlain"/>
            </a:pPr>
            <a:r>
              <a:rPr lang="en-US" sz="2400" i="1" dirty="0"/>
              <a:t>Comparing means – intro to t </a:t>
            </a:r>
          </a:p>
          <a:p>
            <a:pPr marL="457200" indent="-457200">
              <a:spcAft>
                <a:spcPts val="200"/>
              </a:spcAft>
              <a:buAutoNum type="arabicPlain"/>
            </a:pPr>
            <a:r>
              <a:rPr lang="en-US" sz="2400" i="1" dirty="0"/>
              <a:t>Different types of t-test </a:t>
            </a:r>
          </a:p>
          <a:p>
            <a:pPr marL="457200" indent="-457200">
              <a:spcAft>
                <a:spcPts val="200"/>
              </a:spcAft>
              <a:buAutoNum type="arabicPlain"/>
            </a:pPr>
            <a:r>
              <a:rPr lang="en-US" sz="2400" dirty="0">
                <a:solidFill>
                  <a:srgbClr val="FF0000"/>
                </a:solidFill>
              </a:rPr>
              <a:t>Class test	</a:t>
            </a:r>
            <a:r>
              <a:rPr lang="en-US" sz="2400" dirty="0">
                <a:solidFill>
                  <a:srgbClr val="C0504D"/>
                </a:solidFill>
              </a:rPr>
              <a:t>					</a:t>
            </a:r>
            <a:endParaRPr lang="en-US" sz="2400" dirty="0"/>
          </a:p>
          <a:p>
            <a:pPr marL="0" indent="0">
              <a:spcAft>
                <a:spcPts val="200"/>
              </a:spcAft>
              <a:buNone/>
            </a:pPr>
            <a:endParaRPr lang="en-US" sz="2400" dirty="0"/>
          </a:p>
          <a:p>
            <a:pPr marL="0" indent="0">
              <a:spcAft>
                <a:spcPts val="200"/>
              </a:spcAft>
              <a:buNone/>
            </a:pPr>
            <a:endParaRPr lang="en-US" sz="2400" dirty="0"/>
          </a:p>
        </p:txBody>
      </p:sp>
    </p:spTree>
    <p:extLst>
      <p:ext uri="{BB962C8B-B14F-4D97-AF65-F5344CB8AC3E}">
        <p14:creationId xmlns:p14="http://schemas.microsoft.com/office/powerpoint/2010/main" val="17040265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B5D05-62EF-9041-9F25-E65086FD7A73}"/>
              </a:ext>
            </a:extLst>
          </p:cNvPr>
          <p:cNvSpPr>
            <a:spLocks noGrp="1"/>
          </p:cNvSpPr>
          <p:nvPr>
            <p:ph type="title"/>
          </p:nvPr>
        </p:nvSpPr>
        <p:spPr/>
        <p:txBody>
          <a:bodyPr/>
          <a:lstStyle/>
          <a:p>
            <a:r>
              <a:rPr lang="en-US" b="1" dirty="0"/>
              <a:t>Housekeeping</a:t>
            </a:r>
            <a:r>
              <a:rPr lang="en-US" dirty="0"/>
              <a:t> </a:t>
            </a:r>
          </a:p>
        </p:txBody>
      </p:sp>
      <p:sp>
        <p:nvSpPr>
          <p:cNvPr id="3" name="Content Placeholder 2">
            <a:extLst>
              <a:ext uri="{FF2B5EF4-FFF2-40B4-BE49-F238E27FC236}">
                <a16:creationId xmlns:a16="http://schemas.microsoft.com/office/drawing/2014/main" id="{31BAA6F6-C25D-5E4E-9A02-0A6346FABF02}"/>
              </a:ext>
            </a:extLst>
          </p:cNvPr>
          <p:cNvSpPr>
            <a:spLocks noGrp="1"/>
          </p:cNvSpPr>
          <p:nvPr>
            <p:ph idx="1"/>
          </p:nvPr>
        </p:nvSpPr>
        <p:spPr/>
        <p:txBody>
          <a:bodyPr/>
          <a:lstStyle/>
          <a:p>
            <a:r>
              <a:rPr lang="en-US" dirty="0"/>
              <a:t>Please use Moodle for peer-peer discussion and student queries to staff</a:t>
            </a:r>
          </a:p>
          <a:p>
            <a:pPr lvl="1"/>
            <a:r>
              <a:rPr lang="en-US" dirty="0"/>
              <a:t>And please use Moodle effectively!</a:t>
            </a:r>
          </a:p>
          <a:p>
            <a:pPr lvl="1"/>
            <a:r>
              <a:rPr lang="en-US" dirty="0"/>
              <a:t>Teams and email for personal messages only please</a:t>
            </a:r>
          </a:p>
          <a:p>
            <a:pPr lvl="1"/>
            <a:r>
              <a:rPr lang="en-US" dirty="0"/>
              <a:t>Please respect (for To: and From</a:t>
            </a:r>
            <a:r>
              <a:rPr lang="en-US" dirty="0">
                <a:sym typeface="Wingdings" pitchFamily="2" charset="2"/>
              </a:rPr>
              <a:t>: messages) the Department 7-7 policy</a:t>
            </a:r>
          </a:p>
          <a:p>
            <a:endParaRPr lang="en-US" dirty="0">
              <a:sym typeface="Wingdings" pitchFamily="2" charset="2"/>
            </a:endParaRPr>
          </a:p>
          <a:p>
            <a:r>
              <a:rPr lang="en-US" dirty="0"/>
              <a:t>Weekly Q&amp;A session on a Friday</a:t>
            </a:r>
          </a:p>
          <a:p>
            <a:pPr lvl="1"/>
            <a:r>
              <a:rPr lang="en-US" dirty="0"/>
              <a:t>Please set the agenda!</a:t>
            </a:r>
          </a:p>
        </p:txBody>
      </p:sp>
    </p:spTree>
    <p:extLst>
      <p:ext uri="{BB962C8B-B14F-4D97-AF65-F5344CB8AC3E}">
        <p14:creationId xmlns:p14="http://schemas.microsoft.com/office/powerpoint/2010/main" val="3855393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This week</a:t>
            </a:r>
          </a:p>
        </p:txBody>
      </p:sp>
      <p:sp>
        <p:nvSpPr>
          <p:cNvPr id="3" name="Content Placeholder 2"/>
          <p:cNvSpPr>
            <a:spLocks noGrp="1"/>
          </p:cNvSpPr>
          <p:nvPr>
            <p:ph idx="1"/>
          </p:nvPr>
        </p:nvSpPr>
        <p:spPr/>
        <p:txBody>
          <a:bodyPr/>
          <a:lstStyle/>
          <a:p>
            <a:r>
              <a:rPr lang="en-US" dirty="0"/>
              <a:t>Intro to the learning environment: Levy lab </a:t>
            </a:r>
            <a:r>
              <a:rPr lang="en-US" dirty="0" err="1"/>
              <a:t>etc</a:t>
            </a:r>
            <a:endParaRPr lang="en-US" dirty="0"/>
          </a:p>
          <a:p>
            <a:r>
              <a:rPr lang="en-US" dirty="0"/>
              <a:t>Trying out descriptive statistics and meeting your peers</a:t>
            </a:r>
          </a:p>
          <a:p>
            <a:r>
              <a:rPr lang="en-US" dirty="0"/>
              <a:t>Intro to the </a:t>
            </a:r>
            <a:r>
              <a:rPr lang="en-US" b="1" dirty="0">
                <a:solidFill>
                  <a:schemeClr val="accent1"/>
                </a:solidFill>
              </a:rPr>
              <a:t>R</a:t>
            </a:r>
            <a:r>
              <a:rPr lang="en-US" dirty="0"/>
              <a:t> Studio server</a:t>
            </a:r>
          </a:p>
          <a:p>
            <a:endParaRPr lang="en-US" dirty="0"/>
          </a:p>
          <a:p>
            <a:r>
              <a:rPr lang="en-US" dirty="0"/>
              <a:t>Analysis involves data – so we’re acquiring useful data this week</a:t>
            </a:r>
          </a:p>
          <a:p>
            <a:endParaRPr lang="en-US" dirty="0"/>
          </a:p>
        </p:txBody>
      </p:sp>
    </p:spTree>
    <p:extLst>
      <p:ext uri="{BB962C8B-B14F-4D97-AF65-F5344CB8AC3E}">
        <p14:creationId xmlns:p14="http://schemas.microsoft.com/office/powerpoint/2010/main" val="1555393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qr code with cartoon characters&#10;&#10;Description automatically generated">
            <a:extLst>
              <a:ext uri="{FF2B5EF4-FFF2-40B4-BE49-F238E27FC236}">
                <a16:creationId xmlns:a16="http://schemas.microsoft.com/office/drawing/2014/main" id="{D221909E-5D27-7D24-63C2-13E74193E26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794942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9AEE7A-3781-9B49-86D7-61A3BF8921C2}"/>
              </a:ext>
            </a:extLst>
          </p:cNvPr>
          <p:cNvSpPr>
            <a:spLocks noGrp="1"/>
          </p:cNvSpPr>
          <p:nvPr>
            <p:ph type="title"/>
          </p:nvPr>
        </p:nvSpPr>
        <p:spPr/>
        <p:txBody>
          <a:bodyPr/>
          <a:lstStyle/>
          <a:p>
            <a:r>
              <a:rPr lang="en-US" dirty="0"/>
              <a:t>Important: attendance records</a:t>
            </a:r>
          </a:p>
        </p:txBody>
      </p:sp>
      <p:sp>
        <p:nvSpPr>
          <p:cNvPr id="3" name="Content Placeholder 2">
            <a:extLst>
              <a:ext uri="{FF2B5EF4-FFF2-40B4-BE49-F238E27FC236}">
                <a16:creationId xmlns:a16="http://schemas.microsoft.com/office/drawing/2014/main" id="{DE88E15E-4E7C-F743-9682-EBB467572483}"/>
              </a:ext>
            </a:extLst>
          </p:cNvPr>
          <p:cNvSpPr>
            <a:spLocks noGrp="1"/>
          </p:cNvSpPr>
          <p:nvPr>
            <p:ph idx="1"/>
          </p:nvPr>
        </p:nvSpPr>
        <p:spPr/>
        <p:txBody>
          <a:bodyPr>
            <a:normAutofit/>
          </a:bodyPr>
          <a:lstStyle/>
          <a:p>
            <a:r>
              <a:rPr lang="en-US" dirty="0"/>
              <a:t>The University requires students to check in to every in-person teaching session</a:t>
            </a:r>
          </a:p>
          <a:p>
            <a:r>
              <a:rPr lang="en-US" dirty="0"/>
              <a:t>Each student is responsible for “checking in” themselves</a:t>
            </a:r>
          </a:p>
          <a:p>
            <a:r>
              <a:rPr lang="en-US" dirty="0"/>
              <a:t>Please use </a:t>
            </a:r>
            <a:r>
              <a:rPr lang="en-US" dirty="0" err="1"/>
              <a:t>iLancaster</a:t>
            </a:r>
            <a:r>
              <a:rPr lang="en-US" dirty="0"/>
              <a:t> app (phone or web version)</a:t>
            </a:r>
          </a:p>
          <a:p>
            <a:r>
              <a:rPr lang="en-GB" dirty="0"/>
              <a:t>Students should look for confirmation that their check-in has been successful - check-in doesn't happen automatically.</a:t>
            </a:r>
          </a:p>
          <a:p>
            <a:r>
              <a:rPr lang="en-GB" dirty="0"/>
              <a:t>Can’t check in? </a:t>
            </a:r>
          </a:p>
          <a:p>
            <a:pPr lvl="1"/>
            <a:r>
              <a:rPr lang="en-GB" dirty="0"/>
              <a:t>Manual sign in sheets </a:t>
            </a:r>
            <a:r>
              <a:rPr lang="en-US" dirty="0"/>
              <a:t>(but not every week)</a:t>
            </a:r>
            <a:endParaRPr lang="en-GB" dirty="0"/>
          </a:p>
        </p:txBody>
      </p:sp>
    </p:spTree>
    <p:extLst>
      <p:ext uri="{BB962C8B-B14F-4D97-AF65-F5344CB8AC3E}">
        <p14:creationId xmlns:p14="http://schemas.microsoft.com/office/powerpoint/2010/main" val="25232597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Welcome to the analysis labs</a:t>
            </a:r>
          </a:p>
        </p:txBody>
      </p:sp>
      <p:sp>
        <p:nvSpPr>
          <p:cNvPr id="3" name="Content Placeholder 2"/>
          <p:cNvSpPr>
            <a:spLocks noGrp="1"/>
          </p:cNvSpPr>
          <p:nvPr>
            <p:ph idx="1"/>
          </p:nvPr>
        </p:nvSpPr>
        <p:spPr>
          <a:xfrm>
            <a:off x="332509" y="1825625"/>
            <a:ext cx="11596255" cy="4351338"/>
          </a:xfrm>
        </p:spPr>
        <p:txBody>
          <a:bodyPr>
            <a:normAutofit fontScale="85000" lnSpcReduction="20000"/>
          </a:bodyPr>
          <a:lstStyle/>
          <a:p>
            <a:pPr marL="0" indent="0">
              <a:buNone/>
            </a:pPr>
            <a:r>
              <a:rPr lang="en-US" dirty="0"/>
              <a:t>Congratulations on choosing Lancaster &amp; Psychology for your University career!</a:t>
            </a:r>
          </a:p>
          <a:p>
            <a:endParaRPr lang="en-US" dirty="0"/>
          </a:p>
          <a:p>
            <a:r>
              <a:rPr lang="en-US" dirty="0"/>
              <a:t>What are we – the department – trying to achieve?</a:t>
            </a:r>
          </a:p>
          <a:p>
            <a:endParaRPr lang="en-US" dirty="0"/>
          </a:p>
          <a:p>
            <a:pPr lvl="1"/>
            <a:r>
              <a:rPr lang="en-US" dirty="0"/>
              <a:t>You are training in a research active psychology department</a:t>
            </a:r>
          </a:p>
          <a:p>
            <a:pPr lvl="1"/>
            <a:r>
              <a:rPr lang="en-US" dirty="0"/>
              <a:t>We will teach you the knowledge and skills to complete data analysis</a:t>
            </a:r>
          </a:p>
          <a:p>
            <a:pPr lvl="1"/>
            <a:endParaRPr lang="en-US" dirty="0"/>
          </a:p>
          <a:p>
            <a:pPr lvl="1"/>
            <a:r>
              <a:rPr lang="en-US" dirty="0"/>
              <a:t>Consolidating analysis ideas</a:t>
            </a:r>
          </a:p>
          <a:p>
            <a:pPr lvl="1"/>
            <a:r>
              <a:rPr lang="en-US" dirty="0"/>
              <a:t>Extending particular insights</a:t>
            </a:r>
          </a:p>
          <a:p>
            <a:pPr lvl="1"/>
            <a:r>
              <a:rPr lang="en-US" dirty="0"/>
              <a:t>Practicing what you learn</a:t>
            </a:r>
          </a:p>
          <a:p>
            <a:pPr lvl="1"/>
            <a:endParaRPr lang="en-US" dirty="0"/>
          </a:p>
          <a:p>
            <a:pPr lvl="1"/>
            <a:r>
              <a:rPr lang="en-US" dirty="0"/>
              <a:t>The opportunity for you to ask, to check, to clarify etc.</a:t>
            </a:r>
          </a:p>
          <a:p>
            <a:pPr lvl="1"/>
            <a:r>
              <a:rPr lang="en-US" dirty="0"/>
              <a:t>Analysis as critical thinking</a:t>
            </a:r>
          </a:p>
          <a:p>
            <a:endParaRPr lang="en-US" dirty="0"/>
          </a:p>
        </p:txBody>
      </p:sp>
    </p:spTree>
    <p:extLst>
      <p:ext uri="{BB962C8B-B14F-4D97-AF65-F5344CB8AC3E}">
        <p14:creationId xmlns:p14="http://schemas.microsoft.com/office/powerpoint/2010/main" val="4714859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What is data analysis?</a:t>
            </a:r>
            <a:endParaRPr lang="en-US" b="1" dirty="0">
              <a:ea typeface="Calibri Light"/>
              <a:cs typeface="Calibri Light"/>
            </a:endParaRPr>
          </a:p>
        </p:txBody>
      </p:sp>
      <p:sp>
        <p:nvSpPr>
          <p:cNvPr id="3" name="Content Placeholder 2"/>
          <p:cNvSpPr>
            <a:spLocks noGrp="1"/>
          </p:cNvSpPr>
          <p:nvPr>
            <p:ph idx="1"/>
          </p:nvPr>
        </p:nvSpPr>
        <p:spPr>
          <a:xfrm>
            <a:off x="838199" y="1825625"/>
            <a:ext cx="10915372" cy="4727634"/>
          </a:xfrm>
        </p:spPr>
        <p:txBody>
          <a:bodyPr vert="horz" lIns="91440" tIns="45720" rIns="91440" bIns="45720" rtlCol="0" anchor="t">
            <a:normAutofit/>
          </a:bodyPr>
          <a:lstStyle/>
          <a:p>
            <a:pPr marL="0" indent="0">
              <a:buNone/>
            </a:pPr>
            <a:r>
              <a:rPr lang="en-US" dirty="0">
                <a:solidFill>
                  <a:srgbClr val="000000"/>
                </a:solidFill>
                <a:ea typeface="Calibri" panose="020F0502020204030204"/>
                <a:cs typeface="Calibri" panose="020F0502020204030204"/>
              </a:rPr>
              <a:t>Psychology is the study of </a:t>
            </a:r>
            <a:r>
              <a:rPr lang="en-US" b="1" dirty="0">
                <a:solidFill>
                  <a:srgbClr val="0070C0"/>
                </a:solidFill>
                <a:ea typeface="Calibri" panose="020F0502020204030204"/>
                <a:cs typeface="Calibri" panose="020F0502020204030204"/>
              </a:rPr>
              <a:t>brain</a:t>
            </a:r>
            <a:r>
              <a:rPr lang="en-US" dirty="0">
                <a:solidFill>
                  <a:srgbClr val="000000"/>
                </a:solidFill>
                <a:ea typeface="Calibri" panose="020F0502020204030204"/>
                <a:cs typeface="Calibri" panose="020F0502020204030204"/>
              </a:rPr>
              <a:t> and </a:t>
            </a:r>
            <a:r>
              <a:rPr lang="en-US" b="1" dirty="0" err="1">
                <a:solidFill>
                  <a:srgbClr val="00B050"/>
                </a:solidFill>
                <a:ea typeface="Calibri" panose="020F0502020204030204"/>
                <a:cs typeface="Calibri" panose="020F0502020204030204"/>
              </a:rPr>
              <a:t>behaviour</a:t>
            </a:r>
            <a:endParaRPr lang="en-US" b="1" dirty="0">
              <a:solidFill>
                <a:srgbClr val="00B05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r>
              <a:rPr lang="en-US" dirty="0">
                <a:solidFill>
                  <a:srgbClr val="000000"/>
                </a:solidFill>
                <a:ea typeface="Calibri" panose="020F0502020204030204"/>
                <a:cs typeface="Calibri" panose="020F0502020204030204"/>
              </a:rPr>
              <a:t>We understand both of these things by taking measurements</a:t>
            </a:r>
          </a:p>
          <a:p>
            <a:pPr marL="457200" lvl="1" indent="0">
              <a:buNone/>
            </a:pPr>
            <a:r>
              <a:rPr lang="en-US" dirty="0">
                <a:solidFill>
                  <a:srgbClr val="000000"/>
                </a:solidFill>
                <a:ea typeface="Calibri" panose="020F0502020204030204"/>
                <a:cs typeface="Calibri" panose="020F0502020204030204"/>
              </a:rPr>
              <a:t>For example: </a:t>
            </a:r>
            <a:r>
              <a:rPr lang="en-US" b="1" dirty="0">
                <a:solidFill>
                  <a:srgbClr val="0070C0"/>
                </a:solidFill>
                <a:ea typeface="Calibri" panose="020F0502020204030204"/>
                <a:cs typeface="Calibri" panose="020F0502020204030204"/>
              </a:rPr>
              <a:t>blood oxygenation </a:t>
            </a:r>
            <a:r>
              <a:rPr lang="en-US" dirty="0">
                <a:solidFill>
                  <a:srgbClr val="000000"/>
                </a:solidFill>
                <a:ea typeface="Calibri" panose="020F0502020204030204"/>
                <a:cs typeface="Calibri" panose="020F0502020204030204"/>
              </a:rPr>
              <a:t>in the brain; </a:t>
            </a:r>
            <a:r>
              <a:rPr lang="en-US" b="1" dirty="0">
                <a:solidFill>
                  <a:srgbClr val="0070C0"/>
                </a:solidFill>
                <a:ea typeface="Calibri" panose="020F0502020204030204"/>
                <a:cs typeface="Calibri" panose="020F0502020204030204"/>
              </a:rPr>
              <a:t>EEG signals</a:t>
            </a:r>
            <a:r>
              <a:rPr lang="en-US" dirty="0">
                <a:solidFill>
                  <a:srgbClr val="000000"/>
                </a:solidFill>
                <a:ea typeface="Calibri" panose="020F0502020204030204"/>
                <a:cs typeface="Calibri" panose="020F0502020204030204"/>
              </a:rPr>
              <a:t>; </a:t>
            </a:r>
            <a:r>
              <a:rPr lang="en-US" b="1" dirty="0">
                <a:solidFill>
                  <a:srgbClr val="00B050"/>
                </a:solidFill>
                <a:ea typeface="Calibri" panose="020F0502020204030204"/>
                <a:cs typeface="Calibri" panose="020F0502020204030204"/>
              </a:rPr>
              <a:t>decision choice</a:t>
            </a:r>
            <a:r>
              <a:rPr lang="en-US" dirty="0">
                <a:solidFill>
                  <a:srgbClr val="000000"/>
                </a:solidFill>
                <a:ea typeface="Calibri" panose="020F0502020204030204"/>
                <a:cs typeface="Calibri" panose="020F0502020204030204"/>
              </a:rPr>
              <a:t>; </a:t>
            </a:r>
            <a:r>
              <a:rPr lang="en-US" b="1" dirty="0">
                <a:solidFill>
                  <a:srgbClr val="00B050"/>
                </a:solidFill>
                <a:ea typeface="Calibri" panose="020F0502020204030204"/>
                <a:cs typeface="Calibri" panose="020F0502020204030204"/>
              </a:rPr>
              <a:t>response time</a:t>
            </a:r>
            <a:r>
              <a:rPr lang="en-US" dirty="0">
                <a:solidFill>
                  <a:srgbClr val="000000"/>
                </a:solidFill>
                <a:ea typeface="Calibri" panose="020F0502020204030204"/>
                <a:cs typeface="Calibri" panose="020F0502020204030204"/>
              </a:rPr>
              <a:t>; </a:t>
            </a:r>
            <a:r>
              <a:rPr lang="en-US" b="1" dirty="0">
                <a:solidFill>
                  <a:srgbClr val="00B050"/>
                </a:solidFill>
                <a:ea typeface="Calibri" panose="020F0502020204030204"/>
                <a:cs typeface="Calibri" panose="020F0502020204030204"/>
              </a:rPr>
              <a:t>preference rating</a:t>
            </a:r>
          </a:p>
          <a:p>
            <a:pPr marL="457200" lvl="1" indent="0">
              <a:buNone/>
            </a:pPr>
            <a:endParaRPr lang="en-US" dirty="0">
              <a:solidFill>
                <a:srgbClr val="000000"/>
              </a:solidFill>
              <a:ea typeface="Calibri" panose="020F0502020204030204"/>
              <a:cs typeface="Calibri" panose="020F0502020204030204"/>
            </a:endParaRPr>
          </a:p>
          <a:p>
            <a:pPr marL="0" indent="0">
              <a:buNone/>
            </a:pPr>
            <a:r>
              <a:rPr lang="en-US" dirty="0">
                <a:solidFill>
                  <a:srgbClr val="000000"/>
                </a:solidFill>
                <a:ea typeface="Calibri" panose="020F0502020204030204"/>
                <a:cs typeface="Calibri" panose="020F0502020204030204"/>
              </a:rPr>
              <a:t>Psychology is largely a </a:t>
            </a:r>
            <a:r>
              <a:rPr lang="en-US" b="1" dirty="0">
                <a:solidFill>
                  <a:srgbClr val="000000"/>
                </a:solidFill>
                <a:ea typeface="Calibri" panose="020F0502020204030204"/>
                <a:cs typeface="Calibri" panose="020F0502020204030204"/>
              </a:rPr>
              <a:t>quantitative</a:t>
            </a:r>
            <a:r>
              <a:rPr lang="en-US" dirty="0">
                <a:solidFill>
                  <a:srgbClr val="000000"/>
                </a:solidFill>
                <a:ea typeface="Calibri" panose="020F0502020204030204"/>
                <a:cs typeface="Calibri" panose="020F0502020204030204"/>
              </a:rPr>
              <a:t> (numerical) data science</a:t>
            </a:r>
          </a:p>
          <a:p>
            <a:pPr marL="0" indent="0">
              <a:buNone/>
            </a:pPr>
            <a:endParaRPr lang="en-US" dirty="0">
              <a:solidFill>
                <a:srgbClr val="000000"/>
              </a:solidFill>
              <a:ea typeface="Calibri" panose="020F0502020204030204"/>
              <a:cs typeface="Calibri" panose="020F0502020204030204"/>
            </a:endParaRPr>
          </a:p>
          <a:p>
            <a:pPr marL="0" indent="0">
              <a:buNone/>
            </a:pPr>
            <a:r>
              <a:rPr lang="en-US" dirty="0">
                <a:solidFill>
                  <a:srgbClr val="000000"/>
                </a:solidFill>
                <a:ea typeface="Calibri" panose="020F0502020204030204"/>
                <a:cs typeface="Calibri" panose="020F0502020204030204"/>
              </a:rPr>
              <a:t>So in order to understand </a:t>
            </a:r>
            <a:r>
              <a:rPr lang="en-US" b="1" dirty="0">
                <a:solidFill>
                  <a:srgbClr val="0070C0"/>
                </a:solidFill>
                <a:ea typeface="Calibri" panose="020F0502020204030204"/>
                <a:cs typeface="Calibri" panose="020F0502020204030204"/>
              </a:rPr>
              <a:t>brain</a:t>
            </a:r>
            <a:r>
              <a:rPr lang="en-US" dirty="0">
                <a:solidFill>
                  <a:srgbClr val="000000"/>
                </a:solidFill>
                <a:ea typeface="Calibri" panose="020F0502020204030204"/>
                <a:cs typeface="Calibri" panose="020F0502020204030204"/>
              </a:rPr>
              <a:t> and </a:t>
            </a:r>
            <a:r>
              <a:rPr lang="en-US" b="1" dirty="0" err="1">
                <a:solidFill>
                  <a:srgbClr val="00B050"/>
                </a:solidFill>
                <a:ea typeface="Calibri" panose="020F0502020204030204"/>
                <a:cs typeface="Calibri" panose="020F0502020204030204"/>
              </a:rPr>
              <a:t>behaviour</a:t>
            </a:r>
            <a:r>
              <a:rPr lang="en-US" dirty="0">
                <a:solidFill>
                  <a:srgbClr val="000000"/>
                </a:solidFill>
                <a:ea typeface="Calibri" panose="020F0502020204030204"/>
                <a:cs typeface="Calibri" panose="020F0502020204030204"/>
              </a:rPr>
              <a:t>, we need to understand how to </a:t>
            </a:r>
            <a:r>
              <a:rPr lang="en-US" dirty="0" err="1">
                <a:solidFill>
                  <a:srgbClr val="000000"/>
                </a:solidFill>
                <a:ea typeface="Calibri" panose="020F0502020204030204"/>
                <a:cs typeface="Calibri" panose="020F0502020204030204"/>
              </a:rPr>
              <a:t>analyse</a:t>
            </a:r>
            <a:r>
              <a:rPr lang="en-US" dirty="0">
                <a:solidFill>
                  <a:srgbClr val="000000"/>
                </a:solidFill>
                <a:ea typeface="Calibri" panose="020F0502020204030204"/>
                <a:cs typeface="Calibri" panose="020F0502020204030204"/>
              </a:rPr>
              <a:t> data and gain a toolbox of skills in data science. </a:t>
            </a:r>
          </a:p>
          <a:p>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endParaRPr lang="en-US" dirty="0">
              <a:solidFill>
                <a:srgbClr val="4472C4"/>
              </a:solidFill>
              <a:ea typeface="Calibri" panose="020F0502020204030204"/>
              <a:cs typeface="Calibri" panose="020F0502020204030204"/>
            </a:endParaRPr>
          </a:p>
          <a:p>
            <a:endParaRPr lang="en-US" dirty="0">
              <a:ea typeface="Calibri" panose="020F0502020204030204"/>
              <a:cs typeface="Calibri" panose="020F0502020204030204"/>
            </a:endParaRPr>
          </a:p>
          <a:p>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41302750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Your approach to analysis</a:t>
            </a:r>
            <a:endParaRPr lang="en-US" b="1" dirty="0">
              <a:ea typeface="Calibri Light"/>
              <a:cs typeface="Calibri Light"/>
            </a:endParaRPr>
          </a:p>
        </p:txBody>
      </p:sp>
      <p:sp>
        <p:nvSpPr>
          <p:cNvPr id="3" name="Content Placeholder 2"/>
          <p:cNvSpPr>
            <a:spLocks noGrp="1"/>
          </p:cNvSpPr>
          <p:nvPr>
            <p:ph idx="1"/>
          </p:nvPr>
        </p:nvSpPr>
        <p:spPr>
          <a:xfrm>
            <a:off x="838199" y="1825625"/>
            <a:ext cx="10915372" cy="4727634"/>
          </a:xfrm>
        </p:spPr>
        <p:txBody>
          <a:bodyPr vert="horz" lIns="91440" tIns="45720" rIns="91440" bIns="45720" rtlCol="0" anchor="t">
            <a:normAutofit fontScale="92500" lnSpcReduction="10000"/>
          </a:bodyPr>
          <a:lstStyle/>
          <a:p>
            <a:pPr marL="0" indent="0">
              <a:lnSpc>
                <a:spcPct val="100000"/>
              </a:lnSpc>
              <a:spcBef>
                <a:spcPts val="0"/>
              </a:spcBef>
              <a:buNone/>
            </a:pPr>
            <a:r>
              <a:rPr lang="en-US" sz="2400" b="1" dirty="0">
                <a:solidFill>
                  <a:srgbClr val="000000"/>
                </a:solidFill>
                <a:ea typeface="Calibri" panose="020F0502020204030204"/>
                <a:cs typeface="Calibri" panose="020F0502020204030204"/>
              </a:rPr>
              <a:t>Basics: </a:t>
            </a:r>
          </a:p>
          <a:p>
            <a:pPr lvl="1">
              <a:lnSpc>
                <a:spcPct val="100000"/>
              </a:lnSpc>
              <a:spcBef>
                <a:spcPts val="0"/>
              </a:spcBef>
            </a:pPr>
            <a:r>
              <a:rPr lang="en-US" dirty="0">
                <a:solidFill>
                  <a:srgbClr val="000000"/>
                </a:solidFill>
                <a:ea typeface="Calibri" panose="020F0502020204030204"/>
                <a:cs typeface="Calibri" panose="020F0502020204030204"/>
              </a:rPr>
              <a:t>Watch the lecture</a:t>
            </a:r>
          </a:p>
          <a:p>
            <a:pPr lvl="1">
              <a:lnSpc>
                <a:spcPct val="100000"/>
              </a:lnSpc>
              <a:spcBef>
                <a:spcPts val="0"/>
              </a:spcBef>
            </a:pPr>
            <a:r>
              <a:rPr lang="en-US" dirty="0">
                <a:solidFill>
                  <a:srgbClr val="000000"/>
                </a:solidFill>
                <a:ea typeface="Calibri" panose="020F0502020204030204"/>
                <a:cs typeface="Calibri" panose="020F0502020204030204"/>
              </a:rPr>
              <a:t>Review the Lab work before each session: </a:t>
            </a:r>
            <a:r>
              <a:rPr lang="en-US" dirty="0">
                <a:solidFill>
                  <a:srgbClr val="000000"/>
                </a:solidFill>
                <a:ea typeface="Calibri" panose="020F0502020204030204"/>
                <a:cs typeface="Calibri" panose="020F0502020204030204"/>
                <a:hlinkClick r:id="rId2"/>
              </a:rPr>
              <a:t>https</a:t>
            </a:r>
            <a:r>
              <a:rPr lang="en-US" dirty="0">
                <a:solidFill>
                  <a:srgbClr val="000000"/>
                </a:solidFill>
                <a:ea typeface="+mn-lt"/>
                <a:cs typeface="+mn-lt"/>
                <a:hlinkClick r:id="rId2"/>
              </a:rPr>
              <a:t>://lu-psy-r.github.io/statistics_for_psychologists/</a:t>
            </a:r>
            <a:r>
              <a:rPr lang="en-US" dirty="0">
                <a:solidFill>
                  <a:srgbClr val="000000"/>
                </a:solidFill>
                <a:ea typeface="+mn-lt"/>
                <a:cs typeface="+mn-lt"/>
              </a:rPr>
              <a:t> </a:t>
            </a:r>
          </a:p>
          <a:p>
            <a:pPr lvl="1">
              <a:lnSpc>
                <a:spcPct val="100000"/>
              </a:lnSpc>
              <a:spcBef>
                <a:spcPts val="0"/>
              </a:spcBef>
            </a:pPr>
            <a:r>
              <a:rPr lang="en-US" dirty="0">
                <a:solidFill>
                  <a:srgbClr val="000000"/>
                </a:solidFill>
                <a:ea typeface="Calibri" panose="020F0502020204030204"/>
                <a:cs typeface="Calibri" panose="020F0502020204030204"/>
              </a:rPr>
              <a:t>Go through the </a:t>
            </a:r>
            <a:r>
              <a:rPr lang="en-US" b="1" dirty="0" err="1">
                <a:solidFill>
                  <a:srgbClr val="000000"/>
                </a:solidFill>
                <a:ea typeface="Calibri" panose="020F0502020204030204"/>
                <a:cs typeface="Calibri" panose="020F0502020204030204"/>
              </a:rPr>
              <a:t>learnr</a:t>
            </a:r>
            <a:r>
              <a:rPr lang="en-US" b="1" dirty="0">
                <a:solidFill>
                  <a:srgbClr val="000000"/>
                </a:solidFill>
                <a:ea typeface="Calibri" panose="020F0502020204030204"/>
                <a:cs typeface="Calibri" panose="020F0502020204030204"/>
              </a:rPr>
              <a:t> tutorial</a:t>
            </a:r>
            <a:r>
              <a:rPr lang="en-US" dirty="0">
                <a:solidFill>
                  <a:srgbClr val="000000"/>
                </a:solidFill>
                <a:ea typeface="Calibri" panose="020F0502020204030204"/>
                <a:cs typeface="Calibri" panose="020F0502020204030204"/>
              </a:rPr>
              <a:t> beforehand for each week</a:t>
            </a:r>
          </a:p>
          <a:p>
            <a:pPr lvl="1">
              <a:lnSpc>
                <a:spcPct val="100000"/>
              </a:lnSpc>
              <a:spcBef>
                <a:spcPts val="0"/>
              </a:spcBef>
            </a:pPr>
            <a:r>
              <a:rPr lang="en-US" dirty="0">
                <a:solidFill>
                  <a:srgbClr val="000000"/>
                </a:solidFill>
                <a:ea typeface="Calibri" panose="020F0502020204030204"/>
                <a:cs typeface="Calibri" panose="020F0502020204030204"/>
              </a:rPr>
              <a:t>Charge and bring your laptop (PC, Mac, Chromebook – or loan one...) </a:t>
            </a:r>
          </a:p>
          <a:p>
            <a:pPr lvl="1">
              <a:lnSpc>
                <a:spcPct val="100000"/>
              </a:lnSpc>
              <a:spcBef>
                <a:spcPts val="0"/>
              </a:spcBef>
            </a:pPr>
            <a:endParaRPr lang="en-US" sz="1600" dirty="0">
              <a:solidFill>
                <a:srgbClr val="000000"/>
              </a:solidFill>
              <a:ea typeface="Calibri" panose="020F0502020204030204"/>
              <a:cs typeface="Calibri" panose="020F0502020204030204"/>
            </a:endParaRPr>
          </a:p>
          <a:p>
            <a:pPr lvl="1">
              <a:lnSpc>
                <a:spcPct val="100000"/>
              </a:lnSpc>
              <a:spcBef>
                <a:spcPts val="0"/>
              </a:spcBef>
            </a:pPr>
            <a:endParaRPr lang="en-US" sz="1600" dirty="0">
              <a:solidFill>
                <a:srgbClr val="000000"/>
              </a:solidFill>
              <a:ea typeface="Calibri" panose="020F0502020204030204"/>
              <a:cs typeface="Calibri" panose="020F0502020204030204"/>
            </a:endParaRPr>
          </a:p>
          <a:p>
            <a:pPr marL="0" lvl="1" indent="0">
              <a:lnSpc>
                <a:spcPct val="100000"/>
              </a:lnSpc>
              <a:spcBef>
                <a:spcPts val="0"/>
              </a:spcBef>
              <a:buNone/>
            </a:pPr>
            <a:r>
              <a:rPr lang="en-US" b="1" dirty="0">
                <a:solidFill>
                  <a:srgbClr val="000000"/>
                </a:solidFill>
                <a:ea typeface="Calibri" panose="020F0502020204030204"/>
                <a:cs typeface="Calibri" panose="020F0502020204030204"/>
              </a:rPr>
              <a:t>Your mindset:</a:t>
            </a:r>
          </a:p>
          <a:p>
            <a:pPr lvl="1">
              <a:lnSpc>
                <a:spcPct val="100000"/>
              </a:lnSpc>
              <a:spcBef>
                <a:spcPts val="0"/>
              </a:spcBef>
            </a:pPr>
            <a:r>
              <a:rPr lang="en-US" i="1" dirty="0">
                <a:solidFill>
                  <a:srgbClr val="000000"/>
                </a:solidFill>
                <a:ea typeface="Calibri" panose="020F0502020204030204"/>
                <a:cs typeface="Calibri" panose="020F0502020204030204"/>
              </a:rPr>
              <a:t>Room is booked for 2 hours, but staff</a:t>
            </a:r>
            <a:r>
              <a:rPr lang="en-US" sz="2400" i="1" dirty="0">
                <a:solidFill>
                  <a:srgbClr val="000000"/>
                </a:solidFill>
                <a:ea typeface="Calibri" panose="020F0502020204030204"/>
                <a:cs typeface="Calibri" panose="020F0502020204030204"/>
              </a:rPr>
              <a:t> are timetabled for the first 90 minutes</a:t>
            </a:r>
            <a:r>
              <a:rPr lang="en-US" sz="2400" dirty="0">
                <a:solidFill>
                  <a:srgbClr val="000000"/>
                </a:solidFill>
                <a:ea typeface="Calibri" panose="020F0502020204030204"/>
                <a:cs typeface="Calibri" panose="020F0502020204030204"/>
              </a:rPr>
              <a:t> </a:t>
            </a:r>
          </a:p>
          <a:p>
            <a:pPr marL="685800" lvl="2">
              <a:lnSpc>
                <a:spcPct val="100000"/>
              </a:lnSpc>
              <a:spcBef>
                <a:spcPts val="0"/>
              </a:spcBef>
            </a:pPr>
            <a:r>
              <a:rPr lang="en-US" sz="2400" i="1" dirty="0">
                <a:solidFill>
                  <a:srgbClr val="000000"/>
                </a:solidFill>
                <a:ea typeface="Calibri" panose="020F0502020204030204"/>
                <a:cs typeface="Calibri" panose="020F0502020204030204"/>
              </a:rPr>
              <a:t>“This week the task was a cinch, and I’ve finished</a:t>
            </a:r>
            <a:r>
              <a:rPr lang="en-US" sz="2400" dirty="0">
                <a:solidFill>
                  <a:srgbClr val="000000"/>
                </a:solidFill>
                <a:ea typeface="Calibri" panose="020F0502020204030204"/>
                <a:cs typeface="Calibri" panose="020F0502020204030204"/>
              </a:rPr>
              <a:t>”  (Great!)</a:t>
            </a:r>
          </a:p>
          <a:p>
            <a:pPr marL="685800" lvl="2">
              <a:lnSpc>
                <a:spcPct val="100000"/>
              </a:lnSpc>
              <a:spcBef>
                <a:spcPts val="0"/>
              </a:spcBef>
            </a:pPr>
            <a:r>
              <a:rPr lang="en-US" sz="2400" i="1" dirty="0">
                <a:solidFill>
                  <a:srgbClr val="000000"/>
                </a:solidFill>
                <a:ea typeface="Calibri" panose="020F0502020204030204"/>
                <a:cs typeface="Calibri" panose="020F0502020204030204"/>
              </a:rPr>
              <a:t>"This week it's taking me longer"</a:t>
            </a:r>
            <a:r>
              <a:rPr lang="en-US" sz="2400" dirty="0">
                <a:solidFill>
                  <a:srgbClr val="000000"/>
                </a:solidFill>
                <a:ea typeface="Calibri" panose="020F0502020204030204"/>
                <a:cs typeface="Calibri" panose="020F0502020204030204"/>
              </a:rPr>
              <a:t> (that's fine!)</a:t>
            </a:r>
          </a:p>
          <a:p>
            <a:pPr marL="685800" lvl="2">
              <a:lnSpc>
                <a:spcPct val="100000"/>
              </a:lnSpc>
              <a:spcBef>
                <a:spcPts val="0"/>
              </a:spcBef>
            </a:pPr>
            <a:r>
              <a:rPr lang="en-US" sz="2400" dirty="0">
                <a:solidFill>
                  <a:srgbClr val="000000"/>
                </a:solidFill>
                <a:ea typeface="Calibri" panose="020F0502020204030204"/>
                <a:cs typeface="Calibri" panose="020F0502020204030204"/>
              </a:rPr>
              <a:t>Data skills takes time </a:t>
            </a:r>
          </a:p>
          <a:p>
            <a:pPr marL="1143000" lvl="3">
              <a:lnSpc>
                <a:spcPct val="100000"/>
              </a:lnSpc>
              <a:spcBef>
                <a:spcPts val="0"/>
              </a:spcBef>
            </a:pPr>
            <a:r>
              <a:rPr lang="en-US" sz="2200" dirty="0">
                <a:solidFill>
                  <a:srgbClr val="000000"/>
                </a:solidFill>
                <a:ea typeface="Calibri" panose="020F0502020204030204"/>
                <a:cs typeface="Calibri" panose="020F0502020204030204"/>
              </a:rPr>
              <a:t>– you need to schedule to do more than these workshops and the lectures </a:t>
            </a:r>
            <a:endParaRPr lang="en-US" sz="2200" dirty="0">
              <a:ea typeface="Calibri"/>
              <a:cs typeface="Calibri"/>
            </a:endParaRPr>
          </a:p>
          <a:p>
            <a:pPr lvl="1">
              <a:lnSpc>
                <a:spcPct val="100000"/>
              </a:lnSpc>
              <a:spcBef>
                <a:spcPts val="0"/>
              </a:spcBef>
            </a:pPr>
            <a:r>
              <a:rPr lang="en-US" dirty="0">
                <a:solidFill>
                  <a:srgbClr val="000000"/>
                </a:solidFill>
                <a:ea typeface="Calibri" panose="020F0502020204030204"/>
                <a:cs typeface="Calibri" panose="020F0502020204030204"/>
              </a:rPr>
              <a:t>With practice and effort, every student can gain the skills needed.</a:t>
            </a:r>
          </a:p>
          <a:p>
            <a:pPr lvl="1">
              <a:lnSpc>
                <a:spcPct val="100000"/>
              </a:lnSpc>
              <a:spcBef>
                <a:spcPts val="0"/>
              </a:spcBef>
            </a:pPr>
            <a:r>
              <a:rPr lang="en-US" dirty="0">
                <a:solidFill>
                  <a:srgbClr val="000000"/>
                </a:solidFill>
                <a:ea typeface="Calibri" panose="020F0502020204030204"/>
                <a:cs typeface="Calibri" panose="020F0502020204030204"/>
              </a:rPr>
              <a:t>You will create your own data to illustrate analysis principles</a:t>
            </a:r>
            <a:endParaRPr lang="en-US" dirty="0">
              <a:ea typeface="Calibri"/>
              <a:cs typeface="Calibri"/>
            </a:endParaRPr>
          </a:p>
          <a:p>
            <a:pPr marL="457200" lvl="1" indent="0">
              <a:buNone/>
            </a:pPr>
            <a:endParaRPr lang="en-US" dirty="0">
              <a:solidFill>
                <a:srgbClr val="000000"/>
              </a:solidFill>
              <a:ea typeface="Calibri" panose="020F0502020204030204"/>
              <a:cs typeface="Calibri" panose="020F0502020204030204"/>
            </a:endParaRPr>
          </a:p>
          <a:p>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pPr marL="0" indent="0">
              <a:buNone/>
            </a:pPr>
            <a:endParaRPr lang="en-US" dirty="0">
              <a:solidFill>
                <a:srgbClr val="000000"/>
              </a:solidFill>
              <a:ea typeface="Calibri" panose="020F0502020204030204"/>
              <a:cs typeface="Calibri" panose="020F0502020204030204"/>
            </a:endParaRPr>
          </a:p>
          <a:p>
            <a:endParaRPr lang="en-US" dirty="0">
              <a:solidFill>
                <a:srgbClr val="4472C4"/>
              </a:solidFill>
              <a:ea typeface="Calibri" panose="020F0502020204030204"/>
              <a:cs typeface="Calibri" panose="020F0502020204030204"/>
            </a:endParaRPr>
          </a:p>
          <a:p>
            <a:endParaRPr lang="en-US" dirty="0">
              <a:ea typeface="Calibri" panose="020F0502020204030204"/>
              <a:cs typeface="Calibri" panose="020F0502020204030204"/>
            </a:endParaRPr>
          </a:p>
          <a:p>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3675430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C8B3B-DEC9-DE90-078C-7CEBE255D6CC}"/>
              </a:ext>
            </a:extLst>
          </p:cNvPr>
          <p:cNvSpPr>
            <a:spLocks noGrp="1"/>
          </p:cNvSpPr>
          <p:nvPr>
            <p:ph type="title"/>
          </p:nvPr>
        </p:nvSpPr>
        <p:spPr/>
        <p:txBody>
          <a:bodyPr/>
          <a:lstStyle/>
          <a:p>
            <a:r>
              <a:rPr lang="en-GB" b="1" dirty="0"/>
              <a:t>Advice from Lancaster students who have been here before</a:t>
            </a:r>
          </a:p>
        </p:txBody>
      </p:sp>
      <p:sp>
        <p:nvSpPr>
          <p:cNvPr id="3" name="Content Placeholder 2">
            <a:extLst>
              <a:ext uri="{FF2B5EF4-FFF2-40B4-BE49-F238E27FC236}">
                <a16:creationId xmlns:a16="http://schemas.microsoft.com/office/drawing/2014/main" id="{4CF9A77F-D3DF-5B8A-6D6B-2DAE1ABE5273}"/>
              </a:ext>
            </a:extLst>
          </p:cNvPr>
          <p:cNvSpPr>
            <a:spLocks noGrp="1"/>
          </p:cNvSpPr>
          <p:nvPr>
            <p:ph idx="1"/>
          </p:nvPr>
        </p:nvSpPr>
        <p:spPr>
          <a:xfrm>
            <a:off x="838200" y="2034631"/>
            <a:ext cx="10515600" cy="4351338"/>
          </a:xfrm>
        </p:spPr>
        <p:txBody>
          <a:bodyPr/>
          <a:lstStyle/>
          <a:p>
            <a:pPr marL="0" indent="0">
              <a:buNone/>
            </a:pPr>
            <a:r>
              <a:rPr lang="en-GB" dirty="0"/>
              <a:t>“</a:t>
            </a:r>
            <a:r>
              <a:rPr lang="en-GB" i="1" dirty="0"/>
              <a:t>Being good at </a:t>
            </a:r>
            <a:r>
              <a:rPr lang="en-GB" b="1" i="1" dirty="0">
                <a:solidFill>
                  <a:schemeClr val="accent1"/>
                </a:solidFill>
              </a:rPr>
              <a:t>R</a:t>
            </a:r>
            <a:r>
              <a:rPr lang="en-GB" i="1" dirty="0"/>
              <a:t> isn’t about being able to write lines of perfect code it’s about problem solving and [</a:t>
            </a:r>
            <a:r>
              <a:rPr lang="en-GB" i="1" dirty="0" err="1"/>
              <a:t>Stackoverflow</a:t>
            </a:r>
            <a:r>
              <a:rPr lang="en-GB" i="1" dirty="0"/>
              <a:t>]… mostly </a:t>
            </a:r>
            <a:r>
              <a:rPr lang="en-GB" i="1" dirty="0" err="1"/>
              <a:t>Stackoverflow</a:t>
            </a:r>
            <a:r>
              <a:rPr lang="en-GB" i="1" dirty="0"/>
              <a:t>. </a:t>
            </a:r>
          </a:p>
          <a:p>
            <a:pPr marL="0" indent="0">
              <a:buNone/>
            </a:pPr>
            <a:endParaRPr lang="en-GB" i="1" dirty="0"/>
          </a:p>
          <a:p>
            <a:pPr marL="0" indent="0">
              <a:buNone/>
            </a:pPr>
            <a:r>
              <a:rPr lang="en-GB" i="1" dirty="0"/>
              <a:t>It is very difficult at first and the simplest lines of code won’t run etc. but you do finally learn how to negotiate with it (that doesn’t always mean that it listens) </a:t>
            </a:r>
          </a:p>
          <a:p>
            <a:pPr marL="0" indent="0">
              <a:buNone/>
            </a:pPr>
            <a:endParaRPr lang="en-GB" i="1" dirty="0"/>
          </a:p>
          <a:p>
            <a:pPr marL="0" indent="0">
              <a:buNone/>
            </a:pPr>
            <a:r>
              <a:rPr lang="en-GB" i="1" dirty="0"/>
              <a:t>…but eventually during my second year it started to click and at that point </a:t>
            </a:r>
            <a:r>
              <a:rPr lang="en-GB" b="1" i="1" dirty="0">
                <a:solidFill>
                  <a:schemeClr val="accent1"/>
                </a:solidFill>
              </a:rPr>
              <a:t>R</a:t>
            </a:r>
            <a:r>
              <a:rPr lang="en-GB" i="1" dirty="0"/>
              <a:t> becomes quite addictive and you are doing it for fun</a:t>
            </a:r>
            <a:r>
              <a:rPr lang="en-GB" dirty="0"/>
              <a:t>”</a:t>
            </a:r>
          </a:p>
        </p:txBody>
      </p:sp>
    </p:spTree>
    <p:extLst>
      <p:ext uri="{BB962C8B-B14F-4D97-AF65-F5344CB8AC3E}">
        <p14:creationId xmlns:p14="http://schemas.microsoft.com/office/powerpoint/2010/main" val="1216676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5C8B3B-DEC9-DE90-078C-7CEBE255D6CC}"/>
              </a:ext>
            </a:extLst>
          </p:cNvPr>
          <p:cNvSpPr>
            <a:spLocks noGrp="1"/>
          </p:cNvSpPr>
          <p:nvPr>
            <p:ph type="title"/>
          </p:nvPr>
        </p:nvSpPr>
        <p:spPr/>
        <p:txBody>
          <a:bodyPr/>
          <a:lstStyle/>
          <a:p>
            <a:r>
              <a:rPr lang="en-GB" b="1" dirty="0"/>
              <a:t>Advice from Lancaster students who have been here before</a:t>
            </a:r>
          </a:p>
        </p:txBody>
      </p:sp>
      <p:sp>
        <p:nvSpPr>
          <p:cNvPr id="3" name="Content Placeholder 2">
            <a:extLst>
              <a:ext uri="{FF2B5EF4-FFF2-40B4-BE49-F238E27FC236}">
                <a16:creationId xmlns:a16="http://schemas.microsoft.com/office/drawing/2014/main" id="{4CF9A77F-D3DF-5B8A-6D6B-2DAE1ABE5273}"/>
              </a:ext>
            </a:extLst>
          </p:cNvPr>
          <p:cNvSpPr>
            <a:spLocks noGrp="1"/>
          </p:cNvSpPr>
          <p:nvPr>
            <p:ph idx="1"/>
          </p:nvPr>
        </p:nvSpPr>
        <p:spPr>
          <a:xfrm>
            <a:off x="838200" y="2034631"/>
            <a:ext cx="10515600" cy="4351338"/>
          </a:xfrm>
        </p:spPr>
        <p:txBody>
          <a:bodyPr>
            <a:normAutofit lnSpcReduction="10000"/>
          </a:bodyPr>
          <a:lstStyle/>
          <a:p>
            <a:pPr marL="0" indent="0">
              <a:buNone/>
            </a:pPr>
            <a:r>
              <a:rPr lang="en-GB" i="1" dirty="0"/>
              <a:t>“</a:t>
            </a:r>
            <a:r>
              <a:rPr lang="en-GB" i="1" dirty="0">
                <a:solidFill>
                  <a:srgbClr val="000000"/>
                </a:solidFill>
                <a:effectLst/>
                <a:latin typeface="UICTFontTextStyleBody"/>
                <a:ea typeface="Calibri" panose="020F0502020204030204" pitchFamily="34" charset="0"/>
                <a:cs typeface="Calibri" panose="020F0502020204030204" pitchFamily="34" charset="0"/>
              </a:rPr>
              <a:t>I found it really helpful at the beginning of my learning process to write notes besides each line of code to explain exactly what the code means and what the function does, down to every symbol. Essentially translating pieces of code in my own words. And after a while, you’ll get more used to the </a:t>
            </a:r>
            <a:r>
              <a:rPr lang="en-GB" b="1" i="1" dirty="0">
                <a:solidFill>
                  <a:schemeClr val="accent1"/>
                </a:solidFill>
                <a:effectLst/>
                <a:latin typeface="UICTFontTextStyleBody"/>
                <a:ea typeface="Calibri" panose="020F0502020204030204" pitchFamily="34" charset="0"/>
                <a:cs typeface="Calibri" panose="020F0502020204030204" pitchFamily="34" charset="0"/>
              </a:rPr>
              <a:t>R</a:t>
            </a:r>
            <a:r>
              <a:rPr lang="en-GB" i="1" dirty="0">
                <a:solidFill>
                  <a:srgbClr val="000000"/>
                </a:solidFill>
                <a:effectLst/>
                <a:latin typeface="UICTFontTextStyleBody"/>
                <a:ea typeface="Calibri" panose="020F0502020204030204" pitchFamily="34" charset="0"/>
                <a:cs typeface="Calibri" panose="020F0502020204030204" pitchFamily="34" charset="0"/>
              </a:rPr>
              <a:t> language. ”</a:t>
            </a:r>
          </a:p>
          <a:p>
            <a:pPr marL="0" indent="0">
              <a:buNone/>
            </a:pPr>
            <a:endParaRPr lang="en-GB" i="1" dirty="0">
              <a:solidFill>
                <a:srgbClr val="000000"/>
              </a:solidFill>
              <a:latin typeface="UICTFontTextStyleBody"/>
              <a:cs typeface="Calibri" panose="020F0502020204030204" pitchFamily="34" charset="0"/>
            </a:endParaRPr>
          </a:p>
          <a:p>
            <a:pPr marL="0" indent="0">
              <a:buNone/>
            </a:pPr>
            <a:r>
              <a:rPr lang="en-GB" i="1" dirty="0">
                <a:effectLst/>
                <a:latin typeface="Calibri" panose="020F0502020204030204" pitchFamily="34" charset="0"/>
                <a:ea typeface="Calibri" panose="020F0502020204030204" pitchFamily="34" charset="0"/>
              </a:rPr>
              <a:t>“Having dyscalculia at school, I was always good at understanding the logic of maths but would get it all wrong once the numbers got involved. But because </a:t>
            </a:r>
            <a:r>
              <a:rPr lang="en-GB" b="1" i="1" dirty="0">
                <a:solidFill>
                  <a:schemeClr val="accent1"/>
                </a:solidFill>
                <a:effectLst/>
                <a:latin typeface="Calibri" panose="020F0502020204030204" pitchFamily="34" charset="0"/>
                <a:ea typeface="Calibri" panose="020F0502020204030204" pitchFamily="34" charset="0"/>
              </a:rPr>
              <a:t>R</a:t>
            </a:r>
            <a:r>
              <a:rPr lang="en-GB" i="1" dirty="0">
                <a:effectLst/>
                <a:latin typeface="Calibri" panose="020F0502020204030204" pitchFamily="34" charset="0"/>
                <a:ea typeface="Calibri" panose="020F0502020204030204" pitchFamily="34" charset="0"/>
              </a:rPr>
              <a:t> is written language it meant I could be really good at maths because I wasn’t held back by the dyscalculia anymore which is really cool.”</a:t>
            </a:r>
            <a:endParaRPr lang="en-GB" sz="4000" i="1" dirty="0"/>
          </a:p>
        </p:txBody>
      </p:sp>
    </p:spTree>
    <p:extLst>
      <p:ext uri="{BB962C8B-B14F-4D97-AF65-F5344CB8AC3E}">
        <p14:creationId xmlns:p14="http://schemas.microsoft.com/office/powerpoint/2010/main" val="14370432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2E2613-97CF-483D-054B-272B3ED10756}"/>
              </a:ext>
            </a:extLst>
          </p:cNvPr>
          <p:cNvSpPr>
            <a:spLocks noGrp="1"/>
          </p:cNvSpPr>
          <p:nvPr>
            <p:ph type="title"/>
          </p:nvPr>
        </p:nvSpPr>
        <p:spPr>
          <a:xfrm>
            <a:off x="724134" y="161162"/>
            <a:ext cx="7264298" cy="935638"/>
          </a:xfrm>
        </p:spPr>
        <p:txBody>
          <a:bodyPr/>
          <a:lstStyle/>
          <a:p>
            <a:r>
              <a:rPr lang="en-GB" b="1" dirty="0"/>
              <a:t>What is R?</a:t>
            </a:r>
          </a:p>
        </p:txBody>
      </p:sp>
      <p:pic>
        <p:nvPicPr>
          <p:cNvPr id="4" name="Picture 3">
            <a:extLst>
              <a:ext uri="{FF2B5EF4-FFF2-40B4-BE49-F238E27FC236}">
                <a16:creationId xmlns:a16="http://schemas.microsoft.com/office/drawing/2014/main" id="{3ACC7E36-436C-CE65-6380-1E3A6B5A0EDB}"/>
              </a:ext>
            </a:extLst>
          </p:cNvPr>
          <p:cNvPicPr>
            <a:picLocks noChangeAspect="1"/>
          </p:cNvPicPr>
          <p:nvPr/>
        </p:nvPicPr>
        <p:blipFill>
          <a:blip r:embed="rId2"/>
          <a:stretch>
            <a:fillRect/>
          </a:stretch>
        </p:blipFill>
        <p:spPr>
          <a:xfrm>
            <a:off x="1227729" y="953851"/>
            <a:ext cx="9365510" cy="564181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72134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88471-4623-406E-A859-854D373CBC4E}"/>
              </a:ext>
            </a:extLst>
          </p:cNvPr>
          <p:cNvSpPr>
            <a:spLocks noGrp="1"/>
          </p:cNvSpPr>
          <p:nvPr>
            <p:ph type="title"/>
          </p:nvPr>
        </p:nvSpPr>
        <p:spPr/>
        <p:txBody>
          <a:bodyPr/>
          <a:lstStyle/>
          <a:p>
            <a:r>
              <a:rPr lang="en-GB" b="1" dirty="0"/>
              <a:t>You will learn the “</a:t>
            </a:r>
            <a:r>
              <a:rPr lang="en-GB" b="1" dirty="0" err="1"/>
              <a:t>tidyverse</a:t>
            </a:r>
            <a:r>
              <a:rPr lang="en-GB" b="1" dirty="0"/>
              <a:t>”</a:t>
            </a:r>
          </a:p>
        </p:txBody>
      </p:sp>
      <p:sp>
        <p:nvSpPr>
          <p:cNvPr id="4" name="Content Placeholder 3">
            <a:extLst>
              <a:ext uri="{FF2B5EF4-FFF2-40B4-BE49-F238E27FC236}">
                <a16:creationId xmlns:a16="http://schemas.microsoft.com/office/drawing/2014/main" id="{23E65A61-4BC1-40B4-AFA6-3A443BD2CEB1}"/>
              </a:ext>
            </a:extLst>
          </p:cNvPr>
          <p:cNvSpPr>
            <a:spLocks noGrp="1"/>
          </p:cNvSpPr>
          <p:nvPr>
            <p:ph idx="1"/>
          </p:nvPr>
        </p:nvSpPr>
        <p:spPr>
          <a:xfrm>
            <a:off x="838200" y="1825625"/>
            <a:ext cx="7512698" cy="4351338"/>
          </a:xfrm>
        </p:spPr>
        <p:txBody>
          <a:bodyPr>
            <a:normAutofit fontScale="77500" lnSpcReduction="20000"/>
          </a:bodyPr>
          <a:lstStyle/>
          <a:p>
            <a:r>
              <a:rPr lang="en-GB" dirty="0"/>
              <a:t>Widely used set of “packages” for R data analysis</a:t>
            </a:r>
          </a:p>
          <a:p>
            <a:endParaRPr lang="en-GB" dirty="0"/>
          </a:p>
          <a:p>
            <a:r>
              <a:rPr lang="en-GB" dirty="0"/>
              <a:t>Uses a consistent set of “verbs” and syntax for working with data</a:t>
            </a:r>
          </a:p>
          <a:p>
            <a:endParaRPr lang="en-GB" dirty="0"/>
          </a:p>
          <a:p>
            <a:r>
              <a:rPr lang="en-GB" dirty="0"/>
              <a:t>For example:</a:t>
            </a:r>
          </a:p>
          <a:p>
            <a:endParaRPr lang="en-GB" dirty="0"/>
          </a:p>
          <a:p>
            <a:pPr marL="0" indent="0">
              <a:buNone/>
            </a:pPr>
            <a:r>
              <a:rPr lang="en-GB" dirty="0" err="1"/>
              <a:t>my_data</a:t>
            </a:r>
            <a:r>
              <a:rPr lang="en-GB" dirty="0"/>
              <a:t> %&gt;%</a:t>
            </a:r>
          </a:p>
          <a:p>
            <a:pPr marL="0" indent="0">
              <a:buNone/>
            </a:pPr>
            <a:r>
              <a:rPr lang="en-GB" dirty="0"/>
              <a:t>	filter(RT &lt; 5000)</a:t>
            </a:r>
          </a:p>
          <a:p>
            <a:pPr marL="0" indent="0">
              <a:buNone/>
            </a:pPr>
            <a:endParaRPr lang="en-GB" dirty="0"/>
          </a:p>
          <a:p>
            <a:pPr marL="0" indent="0">
              <a:buNone/>
            </a:pPr>
            <a:r>
              <a:rPr lang="en-GB" dirty="0" err="1"/>
              <a:t>my_data</a:t>
            </a:r>
            <a:r>
              <a:rPr lang="en-GB" dirty="0"/>
              <a:t> %&gt;%</a:t>
            </a:r>
          </a:p>
          <a:p>
            <a:pPr marL="0" indent="0">
              <a:buNone/>
            </a:pPr>
            <a:r>
              <a:rPr lang="en-GB" dirty="0"/>
              <a:t>	select(</a:t>
            </a:r>
            <a:r>
              <a:rPr lang="en-GB" dirty="0" err="1"/>
              <a:t>p_num</a:t>
            </a:r>
            <a:r>
              <a:rPr lang="en-GB" dirty="0"/>
              <a:t>, block, RT, accuracy)</a:t>
            </a:r>
          </a:p>
          <a:p>
            <a:pPr marL="457200" lvl="1" indent="0">
              <a:buNone/>
            </a:pPr>
            <a:endParaRPr lang="en-GB" dirty="0"/>
          </a:p>
        </p:txBody>
      </p:sp>
      <p:pic>
        <p:nvPicPr>
          <p:cNvPr id="5" name="Picture 4" descr="Diagram, icon&#10;&#10;Description automatically generated">
            <a:extLst>
              <a:ext uri="{FF2B5EF4-FFF2-40B4-BE49-F238E27FC236}">
                <a16:creationId xmlns:a16="http://schemas.microsoft.com/office/drawing/2014/main" id="{8F7D2C69-89FB-479D-9351-6A814B23DF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88424" y="1143841"/>
            <a:ext cx="4375693" cy="5349034"/>
          </a:xfrm>
          <a:prstGeom prst="rect">
            <a:avLst/>
          </a:prstGeom>
        </p:spPr>
      </p:pic>
    </p:spTree>
    <p:extLst>
      <p:ext uri="{BB962C8B-B14F-4D97-AF65-F5344CB8AC3E}">
        <p14:creationId xmlns:p14="http://schemas.microsoft.com/office/powerpoint/2010/main" val="4830989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2121</TotalTime>
  <Words>912</Words>
  <Application>Microsoft Macintosh PowerPoint</Application>
  <PresentationFormat>Widescreen</PresentationFormat>
  <Paragraphs>128</Paragraphs>
  <Slides>19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UICTFontTextStyleBody</vt:lpstr>
      <vt:lpstr>Office Theme</vt:lpstr>
      <vt:lpstr>Welcome!</vt:lpstr>
      <vt:lpstr>Important: attendance records</vt:lpstr>
      <vt:lpstr>Welcome to the analysis labs</vt:lpstr>
      <vt:lpstr>What is data analysis?</vt:lpstr>
      <vt:lpstr>Your approach to analysis</vt:lpstr>
      <vt:lpstr>Advice from Lancaster students who have been here before</vt:lpstr>
      <vt:lpstr>Advice from Lancaster students who have been here before</vt:lpstr>
      <vt:lpstr>What is R?</vt:lpstr>
      <vt:lpstr>You will learn the “tidyverse”</vt:lpstr>
      <vt:lpstr>Example work in PSYC121</vt:lpstr>
      <vt:lpstr>Y3 Dissertation students</vt:lpstr>
      <vt:lpstr>PowerPoint Presentation</vt:lpstr>
      <vt:lpstr>PowerPoint Presentation</vt:lpstr>
      <vt:lpstr>PowerPoint Presentation</vt:lpstr>
      <vt:lpstr>PowerPoint Presentation</vt:lpstr>
      <vt:lpstr>Analysis in term 1</vt:lpstr>
      <vt:lpstr>Housekeeping </vt:lpstr>
      <vt:lpstr>This week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Lab</dc:title>
  <dc:creator>John Towse</dc:creator>
  <cp:lastModifiedBy>Towse, John</cp:lastModifiedBy>
  <cp:revision>187</cp:revision>
  <dcterms:created xsi:type="dcterms:W3CDTF">2017-10-04T22:03:06Z</dcterms:created>
  <dcterms:modified xsi:type="dcterms:W3CDTF">2023-10-10T19:27:15Z</dcterms:modified>
</cp:coreProperties>
</file>

<file path=docProps/thumbnail.jpeg>
</file>